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1pPr>
    <a:lvl2pPr marL="0" marR="0" indent="457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2pPr>
    <a:lvl3pPr marL="0" marR="0" indent="914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3pPr>
    <a:lvl4pPr marL="0" marR="0" indent="1371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4pPr>
    <a:lvl5pPr marL="0" marR="0" indent="1828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5pPr>
    <a:lvl6pPr marL="0" marR="0" indent="22860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6pPr>
    <a:lvl7pPr marL="0" marR="0" indent="2743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7pPr>
    <a:lvl8pPr marL="0" marR="0" indent="3200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8pPr>
    <a:lvl9pPr marL="0" marR="0" indent="3657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Shape 166"/>
          <p:cNvSpPr/>
          <p:nvPr>
            <p:ph type="sldImg"/>
          </p:nvPr>
        </p:nvSpPr>
        <p:spPr>
          <a:prstGeom prst="rect">
            <a:avLst/>
          </a:prstGeom>
        </p:spPr>
        <p:txBody>
          <a:bodyPr/>
          <a:lstStyle/>
          <a:p>
            <a:pPr/>
          </a:p>
        </p:txBody>
      </p:sp>
      <p:sp>
        <p:nvSpPr>
          <p:cNvPr id="167" name="Shape 167"/>
          <p:cNvSpPr/>
          <p:nvPr>
            <p:ph type="body" sz="quarter" idx="1"/>
          </p:nvPr>
        </p:nvSpPr>
        <p:spPr>
          <a:prstGeom prst="rect">
            <a:avLst/>
          </a:prstGeom>
        </p:spPr>
        <p:txBody>
          <a:bodyPr/>
          <a:lstStyle/>
          <a:p>
            <a:pPr/>
            <a:r>
              <a:t>We base our project on the data from the Demographic and Health Surveys (DHS) program</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778000" y="2298700"/>
            <a:ext cx="20828000" cy="4648200"/>
          </a:xfrm>
          <a:prstGeom prst="rect">
            <a:avLst/>
          </a:prstGeom>
        </p:spPr>
        <p:txBody>
          <a:bodyPr anchor="b"/>
          <a:lstStyle/>
          <a:p>
            <a:pPr/>
            <a:r>
              <a:t>Title Text</a:t>
            </a:r>
          </a:p>
        </p:txBody>
      </p:sp>
      <p:sp>
        <p:nvSpPr>
          <p:cNvPr id="12" name="Body Level One…"/>
          <p:cNvSpPr txBox="1"/>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21"/>
          </p:nvPr>
        </p:nvSpPr>
        <p:spPr>
          <a:xfrm>
            <a:off x="2387600" y="8953500"/>
            <a:ext cx="19621500" cy="585521"/>
          </a:xfrm>
          <a:prstGeom prst="rect">
            <a:avLst/>
          </a:prstGeom>
        </p:spPr>
        <p:txBody>
          <a:bodyPr anchor="t">
            <a:spAutoFit/>
          </a:bodyPr>
          <a:lstStyle>
            <a:lvl1pPr marL="0" indent="0" algn="ctr">
              <a:spcBef>
                <a:spcPts val="0"/>
              </a:spcBef>
              <a:buSzTx/>
              <a:buNone/>
              <a:defRPr i="1" sz="3200"/>
            </a:lvl1pPr>
          </a:lstStyle>
          <a:p>
            <a:pPr/>
            <a:r>
              <a:t>–Johnny Appleseed</a:t>
            </a:r>
          </a:p>
        </p:txBody>
      </p:sp>
      <p:sp>
        <p:nvSpPr>
          <p:cNvPr id="94" name="“Type a quote here.”"/>
          <p:cNvSpPr txBox="1"/>
          <p:nvPr>
            <p:ph type="body" sz="quarter" idx="22"/>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532241774_2880x1920.jpg"/>
          <p:cNvSpPr/>
          <p:nvPr>
            <p:ph type="pic" idx="21"/>
          </p:nvPr>
        </p:nvSpPr>
        <p:spPr>
          <a:xfrm>
            <a:off x="-50800" y="-1270000"/>
            <a:ext cx="24485600" cy="16323734"/>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532241774_2880x1920.jpg"/>
          <p:cNvSpPr/>
          <p:nvPr>
            <p:ph type="pic" idx="21"/>
          </p:nvPr>
        </p:nvSpPr>
        <p:spPr>
          <a:xfrm>
            <a:off x="3125968" y="-393700"/>
            <a:ext cx="18135601" cy="12090400"/>
          </a:xfrm>
          <a:prstGeom prst="rect">
            <a:avLst/>
          </a:prstGeom>
        </p:spPr>
        <p:txBody>
          <a:bodyPr lIns="91439" tIns="45719" rIns="91439" bIns="45719" anchor="t">
            <a:noAutofit/>
          </a:bodyPr>
          <a:lstStyle/>
          <a:p>
            <a:pPr/>
          </a:p>
        </p:txBody>
      </p:sp>
      <p:sp>
        <p:nvSpPr>
          <p:cNvPr id="21" name="Title Text"/>
          <p:cNvSpPr txBox="1"/>
          <p:nvPr>
            <p:ph type="title"/>
          </p:nvPr>
        </p:nvSpPr>
        <p:spPr>
          <a:xfrm>
            <a:off x="635000" y="9512300"/>
            <a:ext cx="23114000" cy="2006600"/>
          </a:xfrm>
          <a:prstGeom prst="rect">
            <a:avLst/>
          </a:prstGeom>
        </p:spPr>
        <p:txBody>
          <a:bodyPr anchor="b"/>
          <a:lstStyle/>
          <a:p>
            <a:pPr/>
            <a:r>
              <a:t>Title Text</a:t>
            </a:r>
          </a:p>
        </p:txBody>
      </p:sp>
      <p:sp>
        <p:nvSpPr>
          <p:cNvPr id="22" name="Body Level One…"/>
          <p:cNvSpPr txBox="1"/>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778000" y="4533900"/>
            <a:ext cx="20828000" cy="46482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532204087_1355x1355.jpg"/>
          <p:cNvSpPr/>
          <p:nvPr>
            <p:ph type="pic" sz="half" idx="21"/>
          </p:nvPr>
        </p:nvSpPr>
        <p:spPr>
          <a:xfrm>
            <a:off x="12827000" y="952500"/>
            <a:ext cx="11468100" cy="11468100"/>
          </a:xfrm>
          <a:prstGeom prst="rect">
            <a:avLst/>
          </a:prstGeom>
        </p:spPr>
        <p:txBody>
          <a:bodyPr lIns="91439" tIns="45719" rIns="91439" bIns="45719" anchor="t">
            <a:noAutofit/>
          </a:bodyPr>
          <a:lstStyle/>
          <a:p>
            <a:pPr/>
          </a:p>
        </p:txBody>
      </p:sp>
      <p:sp>
        <p:nvSpPr>
          <p:cNvPr id="39" name="Title Text"/>
          <p:cNvSpPr txBox="1"/>
          <p:nvPr>
            <p:ph type="title"/>
          </p:nvPr>
        </p:nvSpPr>
        <p:spPr>
          <a:xfrm>
            <a:off x="1651000" y="952500"/>
            <a:ext cx="10223500" cy="5549900"/>
          </a:xfrm>
          <a:prstGeom prst="rect">
            <a:avLst/>
          </a:prstGeom>
        </p:spPr>
        <p:txBody>
          <a:bodyPr anchor="b"/>
          <a:lstStyle>
            <a:lvl1pPr>
              <a:defRPr sz="8400"/>
            </a:lvl1pPr>
          </a:lstStyle>
          <a:p>
            <a:pPr/>
            <a:r>
              <a:t>Title Text</a:t>
            </a:r>
          </a:p>
        </p:txBody>
      </p:sp>
      <p:sp>
        <p:nvSpPr>
          <p:cNvPr id="40" name="Body Level One…"/>
          <p:cNvSpPr txBox="1"/>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532205080_1647x1098.jpg"/>
          <p:cNvSpPr/>
          <p:nvPr>
            <p:ph type="pic" sz="half" idx="21"/>
          </p:nvPr>
        </p:nvSpPr>
        <p:spPr>
          <a:xfrm>
            <a:off x="10960100" y="3149600"/>
            <a:ext cx="13944600" cy="92964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532205080_1647x1098.jpg"/>
          <p:cNvSpPr/>
          <p:nvPr>
            <p:ph type="pic" sz="quarter" idx="21"/>
          </p:nvPr>
        </p:nvSpPr>
        <p:spPr>
          <a:xfrm>
            <a:off x="15300325" y="7048500"/>
            <a:ext cx="8324850" cy="5549900"/>
          </a:xfrm>
          <a:prstGeom prst="rect">
            <a:avLst/>
          </a:prstGeom>
        </p:spPr>
        <p:txBody>
          <a:bodyPr lIns="91439" tIns="45719" rIns="91439" bIns="45719" anchor="t">
            <a:noAutofit/>
          </a:bodyPr>
          <a:lstStyle/>
          <a:p>
            <a:pPr/>
          </a:p>
        </p:txBody>
      </p:sp>
      <p:sp>
        <p:nvSpPr>
          <p:cNvPr id="84" name="532204087_1355x1355.jpg"/>
          <p:cNvSpPr/>
          <p:nvPr>
            <p:ph type="pic" sz="quarter" idx="22"/>
          </p:nvPr>
        </p:nvSpPr>
        <p:spPr>
          <a:xfrm>
            <a:off x="15760700" y="863600"/>
            <a:ext cx="7404100" cy="7404100"/>
          </a:xfrm>
          <a:prstGeom prst="rect">
            <a:avLst/>
          </a:prstGeom>
        </p:spPr>
        <p:txBody>
          <a:bodyPr lIns="91439" tIns="45719" rIns="91439" bIns="45719" anchor="t">
            <a:noAutofit/>
          </a:bodyPr>
          <a:lstStyle/>
          <a:p>
            <a:pPr/>
          </a:p>
        </p:txBody>
      </p:sp>
      <p:sp>
        <p:nvSpPr>
          <p:cNvPr id="85" name="532241774_2880x1920.jpg"/>
          <p:cNvSpPr/>
          <p:nvPr>
            <p:ph type="pic" idx="23"/>
          </p:nvPr>
        </p:nvSpPr>
        <p:spPr>
          <a:xfrm>
            <a:off x="-990600" y="1130300"/>
            <a:ext cx="17202150" cy="114681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b="0" sz="24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1pPr>
      <a:lvl2pPr marL="0" marR="0" indent="4572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2pPr>
      <a:lvl3pPr marL="0" marR="0" indent="9144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3pPr>
      <a:lvl4pPr marL="0" marR="0" indent="13716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4pPr>
      <a:lvl5pPr marL="0" marR="0" indent="18288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5pPr>
      <a:lvl6pPr marL="0" marR="0" indent="22860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6pPr>
      <a:lvl7pPr marL="0" marR="0" indent="27432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7pPr>
      <a:lvl8pPr marL="0" marR="0" indent="32004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8pPr>
      <a:lvl9pPr marL="0" marR="0" indent="36576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1pPr>
      <a:lvl2pPr marL="0" marR="0" indent="4572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2pPr>
      <a:lvl3pPr marL="0" marR="0" indent="9144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3pPr>
      <a:lvl4pPr marL="0" marR="0" indent="13716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4pPr>
      <a:lvl5pPr marL="0" marR="0" indent="18288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5pPr>
      <a:lvl6pPr marL="0" marR="0" indent="22860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6pPr>
      <a:lvl7pPr marL="0" marR="0" indent="27432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7pPr>
      <a:lvl8pPr marL="0" marR="0" indent="32004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8pPr>
      <a:lvl9pPr marL="0" marR="0" indent="36576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7.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Acceptance vs experience of domestic violence"/>
          <p:cNvSpPr txBox="1"/>
          <p:nvPr>
            <p:ph type="ctrTitle"/>
          </p:nvPr>
        </p:nvSpPr>
        <p:spPr>
          <a:prstGeom prst="rect">
            <a:avLst/>
          </a:prstGeom>
        </p:spPr>
        <p:txBody>
          <a:bodyPr/>
          <a:lstStyle/>
          <a:p>
            <a:pPr/>
            <a:r>
              <a:t>Acceptance vs experience of domestic violence</a:t>
            </a:r>
          </a:p>
        </p:txBody>
      </p:sp>
      <p:sp>
        <p:nvSpPr>
          <p:cNvPr id="120" name="Double-click to edit"/>
          <p:cNvSpPr txBox="1"/>
          <p:nvPr>
            <p:ph type="subTitle" sz="quarter"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Distribution of acceptance vs experience of violence"/>
          <p:cNvSpPr txBox="1"/>
          <p:nvPr>
            <p:ph type="title"/>
          </p:nvPr>
        </p:nvSpPr>
        <p:spPr>
          <a:prstGeom prst="rect">
            <a:avLst/>
          </a:prstGeom>
        </p:spPr>
        <p:txBody>
          <a:bodyPr/>
          <a:lstStyle>
            <a:lvl1pPr defTabSz="520065">
              <a:defRPr sz="7056"/>
            </a:lvl1pPr>
          </a:lstStyle>
          <a:p>
            <a:pPr/>
            <a:r>
              <a:t>Distribution of acceptance vs experience of violence</a:t>
            </a:r>
          </a:p>
        </p:txBody>
      </p:sp>
      <p:pic>
        <p:nvPicPr>
          <p:cNvPr id="123" name="Acceptability_map.pdf" descr="Acceptability_map.pdf"/>
          <p:cNvPicPr>
            <a:picLocks noChangeAspect="1"/>
          </p:cNvPicPr>
          <p:nvPr/>
        </p:nvPicPr>
        <p:blipFill>
          <a:blip r:embed="rId2">
            <a:extLst/>
          </a:blip>
          <a:srcRect l="28979" t="23496" r="12753" b="35755"/>
          <a:stretch>
            <a:fillRect/>
          </a:stretch>
        </p:blipFill>
        <p:spPr>
          <a:xfrm>
            <a:off x="-10184906" y="4058929"/>
            <a:ext cx="9252468" cy="5068374"/>
          </a:xfrm>
          <a:prstGeom prst="rect">
            <a:avLst/>
          </a:prstGeom>
          <a:ln w="12700">
            <a:miter lim="400000"/>
          </a:ln>
        </p:spPr>
      </p:pic>
      <p:sp>
        <p:nvSpPr>
          <p:cNvPr id="124" name="Acceptance: % of yes to at least one answer of:"/>
          <p:cNvSpPr txBox="1"/>
          <p:nvPr>
            <p:ph type="body" sz="quarter" idx="1"/>
          </p:nvPr>
        </p:nvSpPr>
        <p:spPr>
          <a:xfrm>
            <a:off x="1332127" y="1433383"/>
            <a:ext cx="13810061" cy="3526952"/>
          </a:xfrm>
          <a:prstGeom prst="rect">
            <a:avLst/>
          </a:prstGeom>
        </p:spPr>
        <p:txBody>
          <a:bodyPr/>
          <a:lstStyle/>
          <a:p>
            <a:pPr/>
            <a:r>
              <a:t>Acceptance: % of yes to at least one answer of:</a:t>
            </a:r>
          </a:p>
        </p:txBody>
      </p:sp>
      <p:pic>
        <p:nvPicPr>
          <p:cNvPr id="125" name="Screen Shot 2021-03-12 at 10.54.16.png" descr="Screen Shot 2021-03-12 at 10.54.16.png"/>
          <p:cNvPicPr>
            <a:picLocks noChangeAspect="1"/>
          </p:cNvPicPr>
          <p:nvPr/>
        </p:nvPicPr>
        <p:blipFill>
          <a:blip r:embed="rId3">
            <a:extLst/>
          </a:blip>
          <a:stretch>
            <a:fillRect/>
          </a:stretch>
        </p:blipFill>
        <p:spPr>
          <a:xfrm>
            <a:off x="1345552" y="3771277"/>
            <a:ext cx="11608859" cy="2101526"/>
          </a:xfrm>
          <a:prstGeom prst="rect">
            <a:avLst/>
          </a:prstGeom>
          <a:ln w="12700">
            <a:miter lim="400000"/>
          </a:ln>
        </p:spPr>
      </p:pic>
      <p:pic>
        <p:nvPicPr>
          <p:cNvPr id="126" name="Screen Shot 2021-03-12 at 10.54.36.png" descr="Screen Shot 2021-03-12 at 10.54.36.png"/>
          <p:cNvPicPr>
            <a:picLocks noChangeAspect="1"/>
          </p:cNvPicPr>
          <p:nvPr/>
        </p:nvPicPr>
        <p:blipFill>
          <a:blip r:embed="rId4">
            <a:extLst/>
          </a:blip>
          <a:stretch>
            <a:fillRect/>
          </a:stretch>
        </p:blipFill>
        <p:spPr>
          <a:xfrm>
            <a:off x="1461908" y="7606770"/>
            <a:ext cx="7966299" cy="5811336"/>
          </a:xfrm>
          <a:prstGeom prst="rect">
            <a:avLst/>
          </a:prstGeom>
          <a:ln w="12700">
            <a:miter lim="400000"/>
          </a:ln>
        </p:spPr>
      </p:pic>
      <p:sp>
        <p:nvSpPr>
          <p:cNvPr id="127" name="Experience: % of yes to at least one answer of:"/>
          <p:cNvSpPr txBox="1"/>
          <p:nvPr/>
        </p:nvSpPr>
        <p:spPr>
          <a:xfrm>
            <a:off x="1060964" y="6113111"/>
            <a:ext cx="14014875" cy="148977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marL="635000" indent="-635000" algn="l">
              <a:spcBef>
                <a:spcPts val="5900"/>
              </a:spcBef>
              <a:buSzPct val="125000"/>
              <a:buChar char="•"/>
              <a:defRPr b="0" sz="4800"/>
            </a:lvl1pPr>
          </a:lstStyle>
          <a:p>
            <a:pPr/>
            <a:r>
              <a:t>Experience: % of yes to at least one answer of:</a:t>
            </a:r>
          </a:p>
        </p:txBody>
      </p:sp>
      <p:grpSp>
        <p:nvGrpSpPr>
          <p:cNvPr id="130" name="Group"/>
          <p:cNvGrpSpPr/>
          <p:nvPr/>
        </p:nvGrpSpPr>
        <p:grpSpPr>
          <a:xfrm>
            <a:off x="10903981" y="8996516"/>
            <a:ext cx="15207389" cy="4786201"/>
            <a:chOff x="0" y="0"/>
            <a:chExt cx="15207388" cy="4786200"/>
          </a:xfrm>
        </p:grpSpPr>
        <p:pic>
          <p:nvPicPr>
            <p:cNvPr id="128" name="Screen Shot 2021-03-12 at 10.50.00.png" descr="Screen Shot 2021-03-12 at 10.50.00.png"/>
            <p:cNvPicPr>
              <a:picLocks noChangeAspect="1"/>
            </p:cNvPicPr>
            <p:nvPr/>
          </p:nvPicPr>
          <p:blipFill>
            <a:blip r:embed="rId5">
              <a:extLst/>
            </a:blip>
            <a:srcRect l="3434" t="0" r="0" b="0"/>
            <a:stretch>
              <a:fillRect/>
            </a:stretch>
          </p:blipFill>
          <p:spPr>
            <a:xfrm>
              <a:off x="147342" y="87200"/>
              <a:ext cx="15060047" cy="4699001"/>
            </a:xfrm>
            <a:prstGeom prst="rect">
              <a:avLst/>
            </a:prstGeom>
            <a:ln w="12700" cap="flat">
              <a:noFill/>
              <a:miter lim="400000"/>
            </a:ln>
            <a:effectLst/>
          </p:spPr>
        </p:pic>
        <p:pic>
          <p:nvPicPr>
            <p:cNvPr id="129" name="Screen Shot 2021-03-12 at 10.49.44.png" descr="Screen Shot 2021-03-12 at 10.49.44.png"/>
            <p:cNvPicPr>
              <a:picLocks noChangeAspect="1"/>
            </p:cNvPicPr>
            <p:nvPr/>
          </p:nvPicPr>
          <p:blipFill>
            <a:blip r:embed="rId6">
              <a:extLst/>
            </a:blip>
            <a:stretch>
              <a:fillRect/>
            </a:stretch>
          </p:blipFill>
          <p:spPr>
            <a:xfrm>
              <a:off x="0" y="0"/>
              <a:ext cx="5203400" cy="1516099"/>
            </a:xfrm>
            <a:prstGeom prst="rect">
              <a:avLst/>
            </a:prstGeom>
            <a:ln w="12700" cap="flat">
              <a:noFill/>
              <a:miter lim="400000"/>
            </a:ln>
            <a:effectLst/>
          </p:spPr>
        </p:pic>
      </p:grpSp>
      <p:sp>
        <p:nvSpPr>
          <p:cNvPr id="131" name="Our goals are:…"/>
          <p:cNvSpPr txBox="1"/>
          <p:nvPr/>
        </p:nvSpPr>
        <p:spPr>
          <a:xfrm>
            <a:off x="15426830" y="1192533"/>
            <a:ext cx="8698034" cy="35269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349250" indent="-349250" algn="l" defTabSz="454025">
              <a:spcBef>
                <a:spcPts val="3200"/>
              </a:spcBef>
              <a:buSzPct val="125000"/>
              <a:buChar char="•"/>
              <a:defRPr b="0" sz="2640"/>
            </a:pPr>
            <a:r>
              <a:t>Our goals are:</a:t>
            </a:r>
          </a:p>
          <a:p>
            <a:pPr marL="349250" indent="-349250" algn="l" defTabSz="454025">
              <a:spcBef>
                <a:spcPts val="3200"/>
              </a:spcBef>
              <a:buSzPct val="125000"/>
              <a:buChar char="•"/>
              <a:defRPr b="0" sz="2640"/>
            </a:pPr>
            <a:r>
              <a:t> to investigate the perception vs experience of violence</a:t>
            </a:r>
          </a:p>
          <a:p>
            <a:pPr marL="349250" indent="-349250" algn="l" defTabSz="454025">
              <a:spcBef>
                <a:spcPts val="3200"/>
              </a:spcBef>
              <a:buSzPct val="125000"/>
              <a:buChar char="•"/>
              <a:defRPr b="0" sz="2640"/>
            </a:pPr>
            <a:r>
              <a:t>to determine controlling factors  of domestic violence</a:t>
            </a:r>
          </a:p>
          <a:p>
            <a:pPr marL="349250" indent="-349250" algn="l" defTabSz="454025">
              <a:spcBef>
                <a:spcPts val="3200"/>
              </a:spcBef>
              <a:buSzPct val="125000"/>
              <a:buChar char="•"/>
              <a:defRPr b="0" sz="2640"/>
            </a:pPr>
            <a:r>
              <a:t>to propose a tool to quickly identify women in need of help before they experience violence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Distribution of acceptance and experience of domestic violence"/>
          <p:cNvSpPr txBox="1"/>
          <p:nvPr>
            <p:ph type="title"/>
          </p:nvPr>
        </p:nvSpPr>
        <p:spPr>
          <a:prstGeom prst="rect">
            <a:avLst/>
          </a:prstGeom>
        </p:spPr>
        <p:txBody>
          <a:bodyPr/>
          <a:lstStyle>
            <a:lvl1pPr defTabSz="520065">
              <a:defRPr sz="7056"/>
            </a:lvl1pPr>
          </a:lstStyle>
          <a:p>
            <a:pPr/>
            <a:r>
              <a:t>Distribution of acceptance and experience of domestic violence</a:t>
            </a:r>
          </a:p>
        </p:txBody>
      </p:sp>
      <p:pic>
        <p:nvPicPr>
          <p:cNvPr id="134" name="Experienced_violence_map.pdf" descr="Experienced_violence_map.pdf"/>
          <p:cNvPicPr>
            <a:picLocks noChangeAspect="1"/>
          </p:cNvPicPr>
          <p:nvPr/>
        </p:nvPicPr>
        <p:blipFill>
          <a:blip r:embed="rId2">
            <a:extLst/>
          </a:blip>
          <a:srcRect l="30288" t="28402" r="10704" b="38305"/>
          <a:stretch>
            <a:fillRect/>
          </a:stretch>
        </p:blipFill>
        <p:spPr>
          <a:xfrm>
            <a:off x="1447873" y="2655603"/>
            <a:ext cx="13342264" cy="7166268"/>
          </a:xfrm>
          <a:prstGeom prst="rect">
            <a:avLst/>
          </a:prstGeom>
          <a:ln w="12700">
            <a:miter lim="400000"/>
          </a:ln>
        </p:spPr>
      </p:pic>
      <p:sp>
        <p:nvSpPr>
          <p:cNvPr id="135" name="ideally only map with bar plots for acceptance vs experience"/>
          <p:cNvSpPr txBox="1"/>
          <p:nvPr/>
        </p:nvSpPr>
        <p:spPr>
          <a:xfrm>
            <a:off x="2431899" y="3845559"/>
            <a:ext cx="11090149"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ideally only map with bar plots for acceptance vs experience</a:t>
            </a:r>
          </a:p>
        </p:txBody>
      </p:sp>
      <p:pic>
        <p:nvPicPr>
          <p:cNvPr id="136" name="Boxplot_acceptability_vs_experienced_vs_gender.pdf" descr="Boxplot_acceptability_vs_experienced_vs_gender.pdf"/>
          <p:cNvPicPr>
            <a:picLocks noChangeAspect="1"/>
          </p:cNvPicPr>
          <p:nvPr/>
        </p:nvPicPr>
        <p:blipFill>
          <a:blip r:embed="rId3">
            <a:extLst/>
          </a:blip>
          <a:stretch>
            <a:fillRect/>
          </a:stretch>
        </p:blipFill>
        <p:spPr>
          <a:xfrm>
            <a:off x="15623369" y="2453955"/>
            <a:ext cx="8491162" cy="8491162"/>
          </a:xfrm>
          <a:prstGeom prst="rect">
            <a:avLst/>
          </a:prstGeom>
          <a:ln w="12700">
            <a:miter lim="400000"/>
          </a:ln>
        </p:spPr>
      </p:pic>
      <p:sp>
        <p:nvSpPr>
          <p:cNvPr id="137" name="If we have a map with barplots this graph might become redundant. Maybe a scatter plot would reveal a correlation or clusters?"/>
          <p:cNvSpPr txBox="1"/>
          <p:nvPr/>
        </p:nvSpPr>
        <p:spPr>
          <a:xfrm>
            <a:off x="16061275" y="2512574"/>
            <a:ext cx="7129934" cy="19701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chemeClr val="accent5">
                    <a:hueOff val="-82419"/>
                    <a:satOff val="-9513"/>
                    <a:lumOff val="-16343"/>
                  </a:schemeClr>
                </a:solidFill>
              </a:defRPr>
            </a:lvl1pPr>
          </a:lstStyle>
          <a:p>
            <a:pPr/>
            <a:r>
              <a:t>If we have a map with barplots this graph might become redundant. Maybe a scatter plot would reveal a correlation or clusters?</a:t>
            </a:r>
          </a:p>
        </p:txBody>
      </p:sp>
      <p:sp>
        <p:nvSpPr>
          <p:cNvPr id="138" name="Take-away message for this slide. e.g.…"/>
          <p:cNvSpPr txBox="1"/>
          <p:nvPr>
            <p:ph type="body" sz="quarter" idx="1"/>
          </p:nvPr>
        </p:nvSpPr>
        <p:spPr>
          <a:xfrm>
            <a:off x="1689100" y="10687686"/>
            <a:ext cx="21005801" cy="2286001"/>
          </a:xfrm>
          <a:prstGeom prst="rect">
            <a:avLst/>
          </a:prstGeom>
        </p:spPr>
        <p:txBody>
          <a:bodyPr/>
          <a:lstStyle/>
          <a:p>
            <a:pPr marL="311150" indent="-311150" defTabSz="404495">
              <a:spcBef>
                <a:spcPts val="2800"/>
              </a:spcBef>
              <a:defRPr sz="2352"/>
            </a:pPr>
            <a:r>
              <a:t>Take-away message for this slide. e.g.</a:t>
            </a:r>
          </a:p>
          <a:p>
            <a:pPr marL="311150" indent="-311150" defTabSz="404495">
              <a:spcBef>
                <a:spcPts val="2800"/>
              </a:spcBef>
              <a:defRPr sz="2352"/>
            </a:pPr>
            <a:r>
              <a:t> women tend to find violence more acceptable than men do. </a:t>
            </a:r>
          </a:p>
          <a:p>
            <a:pPr marL="311150" indent="-311150" defTabSz="404495">
              <a:spcBef>
                <a:spcPts val="2800"/>
              </a:spcBef>
              <a:defRPr sz="2352"/>
            </a:pPr>
            <a:r>
              <a:t>domestic violence is widespread amongst the country investigate, where on average 26% of women have experienced physical or sexual domestic violence</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Does demographics influence the occurence of domestic violence?"/>
          <p:cNvSpPr txBox="1"/>
          <p:nvPr>
            <p:ph type="title"/>
          </p:nvPr>
        </p:nvSpPr>
        <p:spPr>
          <a:prstGeom prst="rect">
            <a:avLst/>
          </a:prstGeom>
        </p:spPr>
        <p:txBody>
          <a:bodyPr/>
          <a:lstStyle>
            <a:lvl1pPr defTabSz="520065">
              <a:defRPr sz="7056"/>
            </a:lvl1pPr>
          </a:lstStyle>
          <a:p>
            <a:pPr/>
            <a:r>
              <a:t>Does demographics influence the occurence of domestic violence?</a:t>
            </a:r>
          </a:p>
        </p:txBody>
      </p:sp>
      <p:pic>
        <p:nvPicPr>
          <p:cNvPr id="141" name="Female_demographic.png" descr="Female_demographic.png"/>
          <p:cNvPicPr>
            <a:picLocks noChangeAspect="1"/>
          </p:cNvPicPr>
          <p:nvPr/>
        </p:nvPicPr>
        <p:blipFill>
          <a:blip r:embed="rId2">
            <a:extLst/>
          </a:blip>
          <a:srcRect l="0" t="11613" r="0" b="0"/>
          <a:stretch>
            <a:fillRect/>
          </a:stretch>
        </p:blipFill>
        <p:spPr>
          <a:xfrm>
            <a:off x="778264" y="2837914"/>
            <a:ext cx="22092968" cy="10477294"/>
          </a:xfrm>
          <a:prstGeom prst="rect">
            <a:avLst/>
          </a:prstGeom>
          <a:ln w="12700">
            <a:miter lim="400000"/>
          </a:ln>
        </p:spPr>
      </p:pic>
      <p:sp>
        <p:nvSpPr>
          <p:cNvPr id="142" name="the takeaway message should say something about experience or experience of violence"/>
          <p:cNvSpPr txBox="1"/>
          <p:nvPr/>
        </p:nvSpPr>
        <p:spPr>
          <a:xfrm>
            <a:off x="4166739" y="13044478"/>
            <a:ext cx="16297657"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the takeaway message should say something about experience or experience of violence</a:t>
            </a:r>
          </a:p>
        </p:txBody>
      </p:sp>
      <p:sp>
        <p:nvSpPr>
          <p:cNvPr id="143" name="Line"/>
          <p:cNvSpPr/>
          <p:nvPr/>
        </p:nvSpPr>
        <p:spPr>
          <a:xfrm flipV="1">
            <a:off x="7767594" y="12669478"/>
            <a:ext cx="1004715" cy="548820"/>
          </a:xfrm>
          <a:prstGeom prst="line">
            <a:avLst/>
          </a:prstGeom>
          <a:ln w="101600">
            <a:solidFill>
              <a:srgbClr val="000000"/>
            </a:solidFill>
            <a:miter lim="400000"/>
            <a:tailEnd type="triangle"/>
          </a:ln>
        </p:spPr>
        <p:txBody>
          <a:bodyPr lIns="50800" tIns="50800" rIns="50800" bIns="50800" anchor="ctr"/>
          <a:lstStyle/>
          <a:p>
            <a:pPr/>
          </a:p>
        </p:txBody>
      </p:sp>
      <p:sp>
        <p:nvSpPr>
          <p:cNvPr id="144" name="This slide is for the moment about the general demographics of the respondent. It would be an important method slide for a 10+ minutes talk. But since we have so little time we have to be straight to the point. So this slide should give an important info"/>
          <p:cNvSpPr txBox="1"/>
          <p:nvPr/>
        </p:nvSpPr>
        <p:spPr>
          <a:xfrm>
            <a:off x="468539" y="2143416"/>
            <a:ext cx="22341393" cy="15002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chemeClr val="accent5">
                    <a:hueOff val="-82419"/>
                    <a:satOff val="-9513"/>
                    <a:lumOff val="-16343"/>
                  </a:schemeClr>
                </a:solidFill>
              </a:defRPr>
            </a:lvl1pPr>
          </a:lstStyle>
          <a:p>
            <a:pPr/>
            <a:r>
              <a:t>This slide is for the moment about the general demographics of the respondent. It would be an important method slide for a 10+ minutes talk. But since we have so little time we have to be straight to the point. So this slide should give an important information about acceptance or experience of violence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Main risk factors and pre-violence factors"/>
          <p:cNvSpPr txBox="1"/>
          <p:nvPr>
            <p:ph type="title"/>
          </p:nvPr>
        </p:nvSpPr>
        <p:spPr>
          <a:prstGeom prst="rect">
            <a:avLst/>
          </a:prstGeom>
        </p:spPr>
        <p:txBody>
          <a:bodyPr/>
          <a:lstStyle>
            <a:lvl1pPr defTabSz="627379">
              <a:defRPr sz="8512"/>
            </a:lvl1pPr>
          </a:lstStyle>
          <a:p>
            <a:pPr/>
            <a:r>
              <a:t>Main risk factors and pre-violence factors</a:t>
            </a:r>
          </a:p>
        </p:txBody>
      </p:sp>
      <p:pic>
        <p:nvPicPr>
          <p:cNvPr id="147" name="Screen Shot 2021-03-12 at 11.55.05.png" descr="Screen Shot 2021-03-12 at 11.55.05.png"/>
          <p:cNvPicPr>
            <a:picLocks noChangeAspect="1"/>
          </p:cNvPicPr>
          <p:nvPr/>
        </p:nvPicPr>
        <p:blipFill>
          <a:blip r:embed="rId2">
            <a:extLst/>
          </a:blip>
          <a:stretch>
            <a:fillRect/>
          </a:stretch>
        </p:blipFill>
        <p:spPr>
          <a:xfrm>
            <a:off x="7026161" y="2374502"/>
            <a:ext cx="17190031" cy="9660381"/>
          </a:xfrm>
          <a:prstGeom prst="rect">
            <a:avLst/>
          </a:prstGeom>
          <a:ln w="12700">
            <a:miter lim="400000"/>
          </a:ln>
        </p:spPr>
      </p:pic>
      <p:sp>
        <p:nvSpPr>
          <p:cNvPr id="148" name="Ideally, here we demonstrate that emotional violence predates physical or sexual violence"/>
          <p:cNvSpPr txBox="1"/>
          <p:nvPr>
            <p:ph type="body" idx="1"/>
          </p:nvPr>
        </p:nvSpPr>
        <p:spPr>
          <a:xfrm>
            <a:off x="782937" y="7968735"/>
            <a:ext cx="21005801" cy="9296401"/>
          </a:xfrm>
          <a:prstGeom prst="rect">
            <a:avLst/>
          </a:prstGeom>
        </p:spPr>
        <p:txBody>
          <a:bodyPr/>
          <a:lstStyle/>
          <a:p>
            <a:pPr/>
            <a:r>
              <a:t>Ideally, here we demonstrate that emotional violence predates physical or sexual violence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Diagnostic AI-tool"/>
          <p:cNvSpPr txBox="1"/>
          <p:nvPr>
            <p:ph type="title"/>
          </p:nvPr>
        </p:nvSpPr>
        <p:spPr>
          <a:prstGeom prst="rect">
            <a:avLst/>
          </a:prstGeom>
        </p:spPr>
        <p:txBody>
          <a:bodyPr/>
          <a:lstStyle/>
          <a:p>
            <a:pPr/>
            <a:r>
              <a:t>Diagnostic AI-tool</a:t>
            </a:r>
          </a:p>
        </p:txBody>
      </p:sp>
      <p:sp>
        <p:nvSpPr>
          <p:cNvPr id="151" name="We aim to predict whether a woman is susceptible to experience domestic violence…"/>
          <p:cNvSpPr txBox="1"/>
          <p:nvPr>
            <p:ph type="body" sz="half" idx="1"/>
          </p:nvPr>
        </p:nvSpPr>
        <p:spPr>
          <a:xfrm>
            <a:off x="1689100" y="8537406"/>
            <a:ext cx="21005801" cy="3908594"/>
          </a:xfrm>
          <a:prstGeom prst="rect">
            <a:avLst/>
          </a:prstGeom>
        </p:spPr>
        <p:txBody>
          <a:bodyPr/>
          <a:lstStyle/>
          <a:p>
            <a:pPr marL="368300" indent="-368300" defTabSz="478790">
              <a:spcBef>
                <a:spcPts val="3400"/>
              </a:spcBef>
              <a:defRPr sz="2784"/>
            </a:pPr>
            <a:r>
              <a:t>We aim to predict whether a woman is susceptible to experience domestic violence</a:t>
            </a:r>
          </a:p>
          <a:p>
            <a:pPr marL="368300" indent="-368300" defTabSz="478790">
              <a:spcBef>
                <a:spcPts val="3400"/>
              </a:spcBef>
              <a:defRPr sz="2784"/>
            </a:pPr>
            <a:r>
              <a:t>We want a diagnostic test that can be performed in less than two minutes either automatically, on paper, or given by a non-expert.</a:t>
            </a:r>
          </a:p>
          <a:p>
            <a:pPr marL="368300" indent="-368300" defTabSz="478790">
              <a:spcBef>
                <a:spcPts val="3400"/>
              </a:spcBef>
              <a:defRPr sz="2784"/>
            </a:pPr>
            <a:r>
              <a:t>We chose a decision-tree for its “white-box” approach. The decision-tree proposes a short series of questions. Each new question is personalized in function of the previous answer, so that the size of the questionnaire can be really small. </a:t>
            </a:r>
          </a:p>
          <a:p>
            <a:pPr marL="368300" indent="-368300" defTabSz="478790">
              <a:spcBef>
                <a:spcPts val="3400"/>
              </a:spcBef>
              <a:defRPr sz="2784"/>
            </a:pPr>
            <a:r>
              <a:t>We obtain reasonnably good results by asking less than five questions</a:t>
            </a:r>
          </a:p>
        </p:txBody>
      </p:sp>
      <p:pic>
        <p:nvPicPr>
          <p:cNvPr id="152" name="Screen Shot 2021-03-12 at 11.41.17.png" descr="Screen Shot 2021-03-12 at 11.41.17.png"/>
          <p:cNvPicPr>
            <a:picLocks noChangeAspect="1"/>
          </p:cNvPicPr>
          <p:nvPr/>
        </p:nvPicPr>
        <p:blipFill>
          <a:blip r:embed="rId2">
            <a:extLst/>
          </a:blip>
          <a:stretch>
            <a:fillRect/>
          </a:stretch>
        </p:blipFill>
        <p:spPr>
          <a:xfrm>
            <a:off x="6286498" y="2633989"/>
            <a:ext cx="11278347" cy="5399105"/>
          </a:xfrm>
          <a:prstGeom prst="rect">
            <a:avLst/>
          </a:prstGeom>
          <a:ln w="12700">
            <a:miter lim="400000"/>
          </a:ln>
        </p:spPr>
      </p:pic>
      <p:sp>
        <p:nvSpPr>
          <p:cNvPr id="153" name="Of course the final graph will be cleaner"/>
          <p:cNvSpPr txBox="1"/>
          <p:nvPr/>
        </p:nvSpPr>
        <p:spPr>
          <a:xfrm>
            <a:off x="14203839" y="2843289"/>
            <a:ext cx="7344538"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Of course the final graph will be cleaner</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Conclusion"/>
          <p:cNvSpPr txBox="1"/>
          <p:nvPr>
            <p:ph type="title"/>
          </p:nvPr>
        </p:nvSpPr>
        <p:spPr>
          <a:prstGeom prst="rect">
            <a:avLst/>
          </a:prstGeom>
        </p:spPr>
        <p:txBody>
          <a:bodyPr/>
          <a:lstStyle/>
          <a:p>
            <a:pPr/>
            <a:r>
              <a:t>Conclusion</a:t>
            </a:r>
          </a:p>
        </p:txBody>
      </p:sp>
      <p:sp>
        <p:nvSpPr>
          <p:cNvPr id="156" name="Double-click to edit"/>
          <p:cNvSpPr txBox="1"/>
          <p:nvPr>
            <p:ph type="body"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Double-click to edit"/>
          <p:cNvSpPr txBox="1"/>
          <p:nvPr>
            <p:ph type="title"/>
          </p:nvPr>
        </p:nvSpPr>
        <p:spPr>
          <a:prstGeom prst="rect">
            <a:avLst/>
          </a:prstGeom>
        </p:spPr>
        <p:txBody>
          <a:bodyPr/>
          <a:lstStyle/>
          <a:p>
            <a:pPr/>
          </a:p>
        </p:txBody>
      </p:sp>
      <p:sp>
        <p:nvSpPr>
          <p:cNvPr id="159" name="Double-click to edit"/>
          <p:cNvSpPr txBox="1"/>
          <p:nvPr>
            <p:ph type="body"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Double-click to edit"/>
          <p:cNvSpPr txBox="1"/>
          <p:nvPr>
            <p:ph type="title"/>
          </p:nvPr>
        </p:nvSpPr>
        <p:spPr>
          <a:prstGeom prst="rect">
            <a:avLst/>
          </a:prstGeom>
        </p:spPr>
        <p:txBody>
          <a:bodyPr/>
          <a:lstStyle/>
          <a:p>
            <a:pPr/>
            <a:r>
              <a:t> </a:t>
            </a:r>
          </a:p>
        </p:txBody>
      </p:sp>
      <p:sp>
        <p:nvSpPr>
          <p:cNvPr id="162" name="How much do men and women find violence acceptable?…"/>
          <p:cNvSpPr txBox="1"/>
          <p:nvPr>
            <p:ph type="body" sz="half" idx="1"/>
          </p:nvPr>
        </p:nvSpPr>
        <p:spPr>
          <a:xfrm>
            <a:off x="1689100" y="3149600"/>
            <a:ext cx="21005800" cy="6355569"/>
          </a:xfrm>
          <a:prstGeom prst="rect">
            <a:avLst/>
          </a:prstGeom>
        </p:spPr>
        <p:txBody>
          <a:bodyPr/>
          <a:lstStyle/>
          <a:p>
            <a:pPr marL="596900" indent="-596900" defTabSz="775969">
              <a:spcBef>
                <a:spcPts val="5500"/>
              </a:spcBef>
              <a:defRPr sz="4512"/>
            </a:pPr>
            <a:r>
              <a:t>How much do men and women find violence acceptable?</a:t>
            </a:r>
          </a:p>
          <a:p>
            <a:pPr marL="596900" indent="-596900" defTabSz="775969">
              <a:spcBef>
                <a:spcPts val="5500"/>
              </a:spcBef>
              <a:defRPr sz="4512"/>
            </a:pPr>
            <a:r>
              <a:t>Is there a correlation between acceptance and experience of violence?</a:t>
            </a:r>
          </a:p>
          <a:p>
            <a:pPr marL="596900" indent="-596900" defTabSz="775969">
              <a:spcBef>
                <a:spcPts val="5500"/>
              </a:spcBef>
              <a:defRPr sz="4512"/>
            </a:pPr>
            <a:r>
              <a:t>How do demographics influence</a:t>
            </a:r>
          </a:p>
          <a:p>
            <a:pPr marL="596900" indent="-596900" defTabSz="775969">
              <a:spcBef>
                <a:spcPts val="5500"/>
              </a:spcBef>
              <a:defRPr sz="4512"/>
            </a:pPr>
            <a:r>
              <a:t>What are signs that a relationship is or could evolve into domestic violence?</a:t>
            </a:r>
          </a:p>
          <a:p>
            <a:pPr marL="596900" indent="-596900" defTabSz="775969">
              <a:spcBef>
                <a:spcPts val="5500"/>
              </a:spcBef>
              <a:defRPr sz="4512"/>
            </a:pPr>
            <a:r>
              <a:t>We propose an AI-powered tool to quickly identify women in need of help</a:t>
            </a:r>
          </a:p>
        </p:txBody>
      </p:sp>
      <p:grpSp>
        <p:nvGrpSpPr>
          <p:cNvPr id="165" name="Group"/>
          <p:cNvGrpSpPr/>
          <p:nvPr/>
        </p:nvGrpSpPr>
        <p:grpSpPr>
          <a:xfrm>
            <a:off x="4588305" y="10204733"/>
            <a:ext cx="15207389" cy="4786201"/>
            <a:chOff x="0" y="0"/>
            <a:chExt cx="15207388" cy="4786200"/>
          </a:xfrm>
        </p:grpSpPr>
        <p:pic>
          <p:nvPicPr>
            <p:cNvPr id="163" name="Screen Shot 2021-03-12 at 10.50.00.png" descr="Screen Shot 2021-03-12 at 10.50.00.png"/>
            <p:cNvPicPr>
              <a:picLocks noChangeAspect="1"/>
            </p:cNvPicPr>
            <p:nvPr/>
          </p:nvPicPr>
          <p:blipFill>
            <a:blip r:embed="rId3">
              <a:extLst/>
            </a:blip>
            <a:srcRect l="3434" t="0" r="0" b="0"/>
            <a:stretch>
              <a:fillRect/>
            </a:stretch>
          </p:blipFill>
          <p:spPr>
            <a:xfrm>
              <a:off x="147342" y="87200"/>
              <a:ext cx="15060047" cy="4699001"/>
            </a:xfrm>
            <a:prstGeom prst="rect">
              <a:avLst/>
            </a:prstGeom>
            <a:ln w="12700" cap="flat">
              <a:noFill/>
              <a:miter lim="400000"/>
            </a:ln>
            <a:effectLst/>
          </p:spPr>
        </p:pic>
        <p:pic>
          <p:nvPicPr>
            <p:cNvPr id="164" name="Screen Shot 2021-03-12 at 10.49.44.png" descr="Screen Shot 2021-03-12 at 10.49.44.png"/>
            <p:cNvPicPr>
              <a:picLocks noChangeAspect="1"/>
            </p:cNvPicPr>
            <p:nvPr/>
          </p:nvPicPr>
          <p:blipFill>
            <a:blip r:embed="rId4">
              <a:extLst/>
            </a:blip>
            <a:stretch>
              <a:fillRect/>
            </a:stretch>
          </p:blipFill>
          <p:spPr>
            <a:xfrm>
              <a:off x="0" y="0"/>
              <a:ext cx="5203400" cy="1516099"/>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